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Average"/>
      <p:regular r:id="rId28"/>
    </p:embeddedFon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verage-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5dece8364d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5dece8364d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5dece8364d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5dece8364d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dece8364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5dece8364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5dece8364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5dece8364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5dece8364d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5dece8364d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5dece8364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5dece8364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39a424fa8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39a424fa8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39a424fa8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39a424fa8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dece836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5dece8364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dece8364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5dece8364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dece8364d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5dece8364d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5dece8364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5dece8364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5dece8364d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5dece8364d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5dece8364d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5dece8364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5dece8364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5dece8364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39a424fa8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39a424fa8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39a424fa8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39a424fa8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5dece8364d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5dece8364d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5dece8364d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5dece8364d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5dece8364d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5dece8364d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5dece8364d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5dece8364d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688"/>
              <a:t>Project 1 - Group 4</a:t>
            </a:r>
            <a:endParaRPr sz="2688"/>
          </a:p>
          <a:p>
            <a:pPr indent="0" lvl="0" marL="0" rtl="0" algn="ctr">
              <a:spcBef>
                <a:spcPts val="0"/>
              </a:spcBef>
              <a:spcAft>
                <a:spcPts val="0"/>
              </a:spcAft>
              <a:buNone/>
            </a:pPr>
            <a:r>
              <a:rPr i="1" lang="en"/>
              <a:t>Chicago Rideshare &amp; Taxi Service Analysis in 2020</a:t>
            </a:r>
            <a:endParaRPr i="1"/>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Jason Miller, Thomas Dunn, Shail Desai, </a:t>
            </a:r>
            <a:endParaRPr/>
          </a:p>
          <a:p>
            <a:pPr indent="0" lvl="0" marL="0" rtl="0" algn="ctr">
              <a:spcBef>
                <a:spcPts val="0"/>
              </a:spcBef>
              <a:spcAft>
                <a:spcPts val="0"/>
              </a:spcAft>
              <a:buNone/>
            </a:pPr>
            <a:r>
              <a:rPr lang="en"/>
              <a:t>Timothy Giles, Vanessa Ortiz, Luis Pineda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Total Rides per Community Area - Where is the demand?</a:t>
            </a:r>
            <a:endParaRPr/>
          </a:p>
        </p:txBody>
      </p:sp>
      <p:sp>
        <p:nvSpPr>
          <p:cNvPr id="125" name="Google Shape;125;p2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Usage of both transports is concentrated in the downtown area, for the most part matching the population concentration.</a:t>
            </a:r>
            <a:endParaRPr/>
          </a:p>
          <a:p>
            <a:pPr indent="-334327" lvl="0" marL="457200" rtl="0" algn="l">
              <a:spcBef>
                <a:spcPts val="0"/>
              </a:spcBef>
              <a:spcAft>
                <a:spcPts val="0"/>
              </a:spcAft>
              <a:buSzPct val="100000"/>
              <a:buChar char="●"/>
            </a:pPr>
            <a:r>
              <a:rPr lang="en"/>
              <a:t>Austin, despite having the largest population, did not have any where near the same ride amounts as downtown Chicago. </a:t>
            </a:r>
            <a:endParaRPr/>
          </a:p>
          <a:p>
            <a:pPr indent="-334327" lvl="0" marL="457200" rtl="0" algn="l">
              <a:spcBef>
                <a:spcPts val="0"/>
              </a:spcBef>
              <a:spcAft>
                <a:spcPts val="0"/>
              </a:spcAft>
              <a:buSzPct val="100000"/>
              <a:buChar char="●"/>
            </a:pPr>
            <a:r>
              <a:rPr lang="en"/>
              <a:t>On the other hand, the O’hare area, which had one of the lowest populations, had a high pick up rate. This was probably due to the drivers picking up people arriving from Chicago’s O’hare Airport. </a:t>
            </a:r>
            <a:endParaRPr/>
          </a:p>
        </p:txBody>
      </p:sp>
      <p:pic>
        <p:nvPicPr>
          <p:cNvPr id="126" name="Google Shape;126;p22"/>
          <p:cNvPicPr preferRelativeResize="0"/>
          <p:nvPr/>
        </p:nvPicPr>
        <p:blipFill>
          <a:blip r:embed="rId3">
            <a:alphaModFix/>
          </a:blip>
          <a:stretch>
            <a:fillRect/>
          </a:stretch>
        </p:blipFill>
        <p:spPr>
          <a:xfrm>
            <a:off x="4724400" y="1170125"/>
            <a:ext cx="4267202" cy="32572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4585800" cy="87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Rides to Population Conclusion -</a:t>
            </a:r>
            <a:endParaRPr/>
          </a:p>
          <a:p>
            <a:pPr indent="0" lvl="0" marL="0" rtl="0" algn="l">
              <a:spcBef>
                <a:spcPts val="0"/>
              </a:spcBef>
              <a:spcAft>
                <a:spcPts val="0"/>
              </a:spcAft>
              <a:buNone/>
            </a:pPr>
            <a:r>
              <a:rPr lang="en"/>
              <a:t>Where to focus? </a:t>
            </a:r>
            <a:endParaRPr/>
          </a:p>
        </p:txBody>
      </p:sp>
      <p:sp>
        <p:nvSpPr>
          <p:cNvPr id="132" name="Google Shape;132;p23"/>
          <p:cNvSpPr txBox="1"/>
          <p:nvPr>
            <p:ph idx="1" type="body"/>
          </p:nvPr>
        </p:nvSpPr>
        <p:spPr>
          <a:xfrm>
            <a:off x="311700" y="1474950"/>
            <a:ext cx="42603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Although the pick up rate is closely correlated to population size, the more important factor should be </a:t>
            </a:r>
            <a:r>
              <a:rPr lang="en"/>
              <a:t>accessibility</a:t>
            </a:r>
            <a:r>
              <a:rPr lang="en"/>
              <a:t> to vehicles which is not as common in the center of highly populated cities like Chicago. Likewise, people arriving from another city would not have access to their own vehicle and order a ride through taxis or a rideshare app to get to their destination.</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
              <a:t>Drivers should be allocated to the area in the red </a:t>
            </a:r>
            <a:r>
              <a:rPr lang="en"/>
              <a:t>oval</a:t>
            </a:r>
            <a:r>
              <a:rPr lang="en"/>
              <a:t> as they would be able to focus on the areas with the highest pick up rates.</a:t>
            </a:r>
            <a:endParaRPr/>
          </a:p>
        </p:txBody>
      </p:sp>
      <p:pic>
        <p:nvPicPr>
          <p:cNvPr id="133" name="Google Shape;133;p23"/>
          <p:cNvPicPr preferRelativeResize="0"/>
          <p:nvPr/>
        </p:nvPicPr>
        <p:blipFill>
          <a:blip r:embed="rId3">
            <a:alphaModFix/>
          </a:blip>
          <a:stretch>
            <a:fillRect/>
          </a:stretch>
        </p:blipFill>
        <p:spPr>
          <a:xfrm>
            <a:off x="4845325" y="252150"/>
            <a:ext cx="3916626" cy="4639201"/>
          </a:xfrm>
          <a:prstGeom prst="rect">
            <a:avLst/>
          </a:prstGeom>
          <a:noFill/>
          <a:ln>
            <a:noFill/>
          </a:ln>
        </p:spPr>
      </p:pic>
      <p:sp>
        <p:nvSpPr>
          <p:cNvPr id="134" name="Google Shape;134;p23"/>
          <p:cNvSpPr/>
          <p:nvPr/>
        </p:nvSpPr>
        <p:spPr>
          <a:xfrm rot="1480549">
            <a:off x="4895887" y="864233"/>
            <a:ext cx="3214977" cy="1290135"/>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Pricing</a:t>
            </a:r>
            <a:endParaRPr/>
          </a:p>
        </p:txBody>
      </p:sp>
      <p:sp>
        <p:nvSpPr>
          <p:cNvPr id="140" name="Google Shape;14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are </a:t>
            </a:r>
            <a:r>
              <a:rPr lang="en"/>
              <a:t>reevaluating</a:t>
            </a:r>
            <a:r>
              <a:rPr lang="en"/>
              <a:t> pricing to match market conditions and be competitive with what other taxi and </a:t>
            </a:r>
            <a:r>
              <a:rPr lang="en"/>
              <a:t>rideshare</a:t>
            </a:r>
            <a:r>
              <a:rPr lang="en"/>
              <a:t> services are charging.</a:t>
            </a:r>
            <a:endParaRPr/>
          </a:p>
          <a:p>
            <a:pPr indent="-342900" lvl="0" marL="457200" rtl="0" algn="l">
              <a:spcBef>
                <a:spcPts val="0"/>
              </a:spcBef>
              <a:spcAft>
                <a:spcPts val="0"/>
              </a:spcAft>
              <a:buSzPts val="1800"/>
              <a:buChar char="●"/>
            </a:pPr>
            <a:r>
              <a:rPr lang="en"/>
              <a:t>For this, we aggregated the data across both the taxi and rideshare Data Frames. </a:t>
            </a:r>
            <a:endParaRPr/>
          </a:p>
          <a:p>
            <a:pPr indent="-342900" lvl="0" marL="457200" rtl="0" algn="l">
              <a:spcBef>
                <a:spcPts val="0"/>
              </a:spcBef>
              <a:spcAft>
                <a:spcPts val="0"/>
              </a:spcAft>
              <a:buSzPts val="1800"/>
              <a:buChar char="●"/>
            </a:pPr>
            <a:r>
              <a:rPr lang="en"/>
              <a:t>Originally, we looked at the </a:t>
            </a:r>
            <a:r>
              <a:rPr lang="en"/>
              <a:t>average fare per mile traveled and found that ride services were charging an average of $5.40 per mile. </a:t>
            </a:r>
            <a:endParaRPr/>
          </a:p>
          <a:p>
            <a:pPr indent="-342900" lvl="0" marL="457200" rtl="0" algn="l">
              <a:spcBef>
                <a:spcPts val="0"/>
              </a:spcBef>
              <a:spcAft>
                <a:spcPts val="0"/>
              </a:spcAft>
              <a:buSzPts val="1800"/>
              <a:buChar char="●"/>
            </a:pPr>
            <a:r>
              <a:rPr lang="en"/>
              <a:t>Charging a fee per mile would result in inordinately high prices as the trip distance increased.</a:t>
            </a:r>
            <a:endParaRPr/>
          </a:p>
          <a:p>
            <a:pPr indent="-342900" lvl="0" marL="457200" rtl="0" algn="l">
              <a:spcBef>
                <a:spcPts val="0"/>
              </a:spcBef>
              <a:spcAft>
                <a:spcPts val="0"/>
              </a:spcAft>
              <a:buSzPts val="1800"/>
              <a:buChar char="●"/>
            </a:pPr>
            <a:r>
              <a:rPr lang="en"/>
              <a:t>The ride from downtown to O’Hare Airport would cost $84.55, which would be incredibly high.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Pricing (cont.)</a:t>
            </a:r>
            <a:endParaRPr/>
          </a:p>
        </p:txBody>
      </p:sp>
      <p:sp>
        <p:nvSpPr>
          <p:cNvPr id="146" name="Google Shape;146;p2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325755" lvl="0" marL="457200" rtl="0" algn="l">
              <a:spcBef>
                <a:spcPts val="0"/>
              </a:spcBef>
              <a:spcAft>
                <a:spcPts val="0"/>
              </a:spcAft>
              <a:buSzPct val="100000"/>
              <a:buChar char="●"/>
            </a:pPr>
            <a:r>
              <a:rPr lang="en"/>
              <a:t>Through our </a:t>
            </a:r>
            <a:r>
              <a:rPr lang="en"/>
              <a:t>research we found that ride services use a pricing method which includes a flat rate for the ride along with a variable rate based on the miles travel. </a:t>
            </a:r>
            <a:endParaRPr/>
          </a:p>
          <a:p>
            <a:pPr indent="-325755" lvl="0" marL="457200" rtl="0" algn="l">
              <a:spcBef>
                <a:spcPts val="0"/>
              </a:spcBef>
              <a:spcAft>
                <a:spcPts val="0"/>
              </a:spcAft>
              <a:buSzPct val="100000"/>
              <a:buChar char="●"/>
            </a:pPr>
            <a:r>
              <a:rPr lang="en"/>
              <a:t>We came up with the solution of graphing the Fare Charged and Miles Travel on a scatter plot. Then a linear regression was applied to the scatter plot. </a:t>
            </a:r>
            <a:endParaRPr/>
          </a:p>
          <a:p>
            <a:pPr indent="-325755" lvl="0" marL="457200" rtl="0" algn="l">
              <a:spcBef>
                <a:spcPts val="0"/>
              </a:spcBef>
              <a:spcAft>
                <a:spcPts val="0"/>
              </a:spcAft>
              <a:buSzPct val="100000"/>
              <a:buChar char="●"/>
            </a:pPr>
            <a:r>
              <a:rPr lang="en"/>
              <a:t>The linear equation is used as a proxy for that pricing equation.</a:t>
            </a:r>
            <a:endParaRPr/>
          </a:p>
          <a:p>
            <a:pPr indent="-325755" lvl="0" marL="457200" rtl="0" algn="l">
              <a:spcBef>
                <a:spcPts val="0"/>
              </a:spcBef>
              <a:spcAft>
                <a:spcPts val="0"/>
              </a:spcAft>
              <a:buSzPct val="100000"/>
              <a:buChar char="●"/>
            </a:pPr>
            <a:r>
              <a:rPr lang="en"/>
              <a:t>The result is a $9.49 flat fee per ride, along with a rate of $1.35 per mile traveled</a:t>
            </a:r>
            <a:endParaRPr/>
          </a:p>
        </p:txBody>
      </p:sp>
      <p:pic>
        <p:nvPicPr>
          <p:cNvPr id="147" name="Google Shape;147;p25"/>
          <p:cNvPicPr preferRelativeResize="0"/>
          <p:nvPr/>
        </p:nvPicPr>
        <p:blipFill>
          <a:blip r:embed="rId3">
            <a:alphaModFix/>
          </a:blip>
          <a:stretch>
            <a:fillRect/>
          </a:stretch>
        </p:blipFill>
        <p:spPr>
          <a:xfrm>
            <a:off x="4724400" y="1307363"/>
            <a:ext cx="4267197" cy="310663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Pricing Conclusion</a:t>
            </a:r>
            <a:endParaRPr/>
          </a:p>
        </p:txBody>
      </p:sp>
      <p:sp>
        <p:nvSpPr>
          <p:cNvPr id="153" name="Google Shape;153;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table on the right shows the result of both pricing methods. As you can see, using the flat plus variable rate pricing method leads to a more reasonable price for the rider.</a:t>
            </a:r>
            <a:endParaRPr/>
          </a:p>
          <a:p>
            <a:pPr indent="-342900" lvl="0" marL="457200" rtl="0" algn="l">
              <a:spcBef>
                <a:spcPts val="0"/>
              </a:spcBef>
              <a:spcAft>
                <a:spcPts val="0"/>
              </a:spcAft>
              <a:buSzPts val="1800"/>
              <a:buChar char="●"/>
            </a:pPr>
            <a:r>
              <a:rPr lang="en"/>
              <a:t>Additional variables could be added to further modify the equation.</a:t>
            </a:r>
            <a:endParaRPr/>
          </a:p>
        </p:txBody>
      </p:sp>
      <p:pic>
        <p:nvPicPr>
          <p:cNvPr id="154" name="Google Shape;154;p26"/>
          <p:cNvPicPr preferRelativeResize="0"/>
          <p:nvPr/>
        </p:nvPicPr>
        <p:blipFill>
          <a:blip r:embed="rId3">
            <a:alphaModFix/>
          </a:blip>
          <a:stretch>
            <a:fillRect/>
          </a:stretch>
        </p:blipFill>
        <p:spPr>
          <a:xfrm>
            <a:off x="5604325" y="661263"/>
            <a:ext cx="3227987" cy="38209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268950" y="152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Rideshare Services and Taxi Speeds - </a:t>
            </a:r>
            <a:endParaRPr/>
          </a:p>
          <a:p>
            <a:pPr indent="0" lvl="0" marL="0" rtl="0" algn="l">
              <a:spcBef>
                <a:spcPts val="0"/>
              </a:spcBef>
              <a:spcAft>
                <a:spcPts val="0"/>
              </a:spcAft>
              <a:buNone/>
            </a:pPr>
            <a:r>
              <a:rPr lang="en"/>
              <a:t>Who drives faster?</a:t>
            </a:r>
            <a:endParaRPr/>
          </a:p>
        </p:txBody>
      </p:sp>
      <p:sp>
        <p:nvSpPr>
          <p:cNvPr id="160" name="Google Shape;160;p27"/>
          <p:cNvSpPr txBox="1"/>
          <p:nvPr>
            <p:ph idx="1" type="body"/>
          </p:nvPr>
        </p:nvSpPr>
        <p:spPr>
          <a:xfrm>
            <a:off x="311700" y="1135250"/>
            <a:ext cx="8520600" cy="3843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average speed is for the entire trip including time not moving. On average rideshare services are slightly faster than taxis.</a:t>
            </a:r>
            <a:endParaRPr/>
          </a:p>
        </p:txBody>
      </p:sp>
      <p:pic>
        <p:nvPicPr>
          <p:cNvPr id="161" name="Google Shape;161;p27"/>
          <p:cNvPicPr preferRelativeResize="0"/>
          <p:nvPr/>
        </p:nvPicPr>
        <p:blipFill>
          <a:blip r:embed="rId3">
            <a:alphaModFix/>
          </a:blip>
          <a:stretch>
            <a:fillRect/>
          </a:stretch>
        </p:blipFill>
        <p:spPr>
          <a:xfrm>
            <a:off x="670275" y="1953925"/>
            <a:ext cx="7717950" cy="30871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Speed by Day of the Week - Who drives faster?</a:t>
            </a:r>
            <a:endParaRPr/>
          </a:p>
        </p:txBody>
      </p:sp>
      <p:sp>
        <p:nvSpPr>
          <p:cNvPr id="167" name="Google Shape;167;p28"/>
          <p:cNvSpPr txBox="1"/>
          <p:nvPr>
            <p:ph idx="1" type="body"/>
          </p:nvPr>
        </p:nvSpPr>
        <p:spPr>
          <a:xfrm>
            <a:off x="311700" y="1152475"/>
            <a:ext cx="27603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a:t>Travel speeds average 2 to 3 mph faster on Sunday and Monday, presumably because of less traffic.</a:t>
            </a:r>
            <a:endParaRPr/>
          </a:p>
        </p:txBody>
      </p:sp>
      <p:pic>
        <p:nvPicPr>
          <p:cNvPr id="168" name="Google Shape;168;p28"/>
          <p:cNvPicPr preferRelativeResize="0"/>
          <p:nvPr/>
        </p:nvPicPr>
        <p:blipFill>
          <a:blip r:embed="rId3">
            <a:alphaModFix/>
          </a:blip>
          <a:stretch>
            <a:fillRect/>
          </a:stretch>
        </p:blipFill>
        <p:spPr>
          <a:xfrm>
            <a:off x="3138277" y="1152475"/>
            <a:ext cx="5694023" cy="341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466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Trip Length Distribution - Who drives more?</a:t>
            </a:r>
            <a:endParaRPr/>
          </a:p>
        </p:txBody>
      </p:sp>
      <p:sp>
        <p:nvSpPr>
          <p:cNvPr id="174" name="Google Shape;174;p29"/>
          <p:cNvSpPr txBox="1"/>
          <p:nvPr>
            <p:ph idx="1" type="body"/>
          </p:nvPr>
        </p:nvSpPr>
        <p:spPr>
          <a:xfrm>
            <a:off x="311700" y="1039300"/>
            <a:ext cx="8520600" cy="50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Both datasets are heavily skewed towards shorter trips, with a bump at 20 miles.</a:t>
            </a:r>
            <a:endParaRPr/>
          </a:p>
        </p:txBody>
      </p:sp>
      <p:pic>
        <p:nvPicPr>
          <p:cNvPr id="175" name="Google Shape;175;p29"/>
          <p:cNvPicPr preferRelativeResize="0"/>
          <p:nvPr/>
        </p:nvPicPr>
        <p:blipFill>
          <a:blip r:embed="rId3">
            <a:alphaModFix/>
          </a:blip>
          <a:stretch>
            <a:fillRect/>
          </a:stretch>
        </p:blipFill>
        <p:spPr>
          <a:xfrm>
            <a:off x="3012025" y="1658750"/>
            <a:ext cx="5820276" cy="2910124"/>
          </a:xfrm>
          <a:prstGeom prst="rect">
            <a:avLst/>
          </a:prstGeom>
          <a:noFill/>
          <a:ln>
            <a:noFill/>
          </a:ln>
        </p:spPr>
      </p:pic>
      <p:sp>
        <p:nvSpPr>
          <p:cNvPr id="176" name="Google Shape;176;p29"/>
          <p:cNvSpPr txBox="1"/>
          <p:nvPr/>
        </p:nvSpPr>
        <p:spPr>
          <a:xfrm>
            <a:off x="311700" y="1567275"/>
            <a:ext cx="2495100" cy="30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3"/>
                </a:solidFill>
                <a:latin typeface="Average"/>
                <a:ea typeface="Average"/>
                <a:cs typeface="Average"/>
                <a:sym typeface="Average"/>
              </a:rPr>
              <a:t>The bump at the 20 mile mark is more pronounced in the taxi data. The airport is also a 20 mile drive from downtown, which is again suggesting that taxis should be focusing on the airport and downtown.</a:t>
            </a:r>
            <a:endParaRPr sz="1600">
              <a:solidFill>
                <a:schemeClr val="accent3"/>
              </a:solidFill>
              <a:latin typeface="Average"/>
              <a:ea typeface="Average"/>
              <a:cs typeface="Average"/>
              <a:sym typeface="Averag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Analyze Fare Amounts Between </a:t>
            </a:r>
            <a:r>
              <a:rPr lang="en"/>
              <a:t>Rideshare</a:t>
            </a:r>
            <a:r>
              <a:rPr lang="en"/>
              <a:t> and Taxi Over Time</a:t>
            </a:r>
            <a:endParaRPr/>
          </a:p>
        </p:txBody>
      </p:sp>
      <p:sp>
        <p:nvSpPr>
          <p:cNvPr id="182" name="Google Shape;182;p30"/>
          <p:cNvSpPr txBox="1"/>
          <p:nvPr>
            <p:ph idx="1" type="body"/>
          </p:nvPr>
        </p:nvSpPr>
        <p:spPr>
          <a:xfrm>
            <a:off x="311700" y="1156425"/>
            <a:ext cx="2984100" cy="34125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Average fare amount for both services is higher during high seasons. </a:t>
            </a:r>
            <a:endParaRPr/>
          </a:p>
          <a:p>
            <a:pPr indent="0" lvl="0" marL="0" rtl="0" algn="l">
              <a:lnSpc>
                <a:spcPct val="100000"/>
              </a:lnSpc>
              <a:spcBef>
                <a:spcPts val="1200"/>
              </a:spcBef>
              <a:spcAft>
                <a:spcPts val="0"/>
              </a:spcAft>
              <a:buNone/>
            </a:pPr>
            <a:r>
              <a:rPr lang="en"/>
              <a:t>July: 4th of July, Lollapalooza</a:t>
            </a:r>
            <a:endParaRPr/>
          </a:p>
          <a:p>
            <a:pPr indent="0" lvl="0" marL="0" rtl="0" algn="l">
              <a:lnSpc>
                <a:spcPct val="100000"/>
              </a:lnSpc>
              <a:spcBef>
                <a:spcPts val="1200"/>
              </a:spcBef>
              <a:spcAft>
                <a:spcPts val="0"/>
              </a:spcAft>
              <a:buNone/>
            </a:pPr>
            <a:r>
              <a:rPr lang="en"/>
              <a:t>November: Thanksgiving Day Parade</a:t>
            </a:r>
            <a:endParaRPr/>
          </a:p>
          <a:p>
            <a:pPr indent="0" lvl="0" marL="0" rtl="0" algn="l">
              <a:lnSpc>
                <a:spcPct val="100000"/>
              </a:lnSpc>
              <a:spcBef>
                <a:spcPts val="1200"/>
              </a:spcBef>
              <a:spcAft>
                <a:spcPts val="0"/>
              </a:spcAft>
              <a:buNone/>
            </a:pPr>
            <a:r>
              <a:rPr lang="en"/>
              <a:t>Taxi fare on average could be higher than rideshare due to operation costs</a:t>
            </a:r>
            <a:endParaRPr/>
          </a:p>
          <a:p>
            <a:pPr indent="0" lvl="0" marL="0" rtl="0" algn="l">
              <a:lnSpc>
                <a:spcPct val="100000"/>
              </a:lnSpc>
              <a:spcBef>
                <a:spcPts val="1200"/>
              </a:spcBef>
              <a:spcAft>
                <a:spcPts val="0"/>
              </a:spcAft>
              <a:buNone/>
            </a:pPr>
            <a:r>
              <a:rPr lang="en"/>
              <a:t>Average fare amount for taxi services has increased over time, but at a slower rate than for ride share services </a:t>
            </a:r>
            <a:endParaRPr/>
          </a:p>
          <a:p>
            <a:pPr indent="0" lvl="0" marL="0" rtl="0" algn="l">
              <a:lnSpc>
                <a:spcPct val="100000"/>
              </a:lnSpc>
              <a:spcBef>
                <a:spcPts val="1200"/>
              </a:spcBef>
              <a:spcAft>
                <a:spcPts val="0"/>
              </a:spcAft>
              <a:buNone/>
            </a:pPr>
            <a:r>
              <a:rPr lang="en"/>
              <a:t>Rideshare services are becoming more popular, higher demand, higher fares. </a:t>
            </a:r>
            <a:endParaRPr/>
          </a:p>
          <a:p>
            <a:pPr indent="0" lvl="0" marL="0" rtl="0" algn="l">
              <a:lnSpc>
                <a:spcPct val="100000"/>
              </a:lnSpc>
              <a:spcBef>
                <a:spcPts val="1200"/>
              </a:spcBef>
              <a:spcAft>
                <a:spcPts val="0"/>
              </a:spcAft>
              <a:buNone/>
            </a:pPr>
            <a:r>
              <a:rPr lang="en"/>
              <a:t>Cost of operating rideshare services is increasing</a:t>
            </a:r>
            <a:endParaRPr/>
          </a:p>
          <a:p>
            <a:pPr indent="0" lvl="0" marL="0" rtl="0" algn="l">
              <a:lnSpc>
                <a:spcPct val="100000"/>
              </a:lnSpc>
              <a:spcBef>
                <a:spcPts val="1200"/>
              </a:spcBef>
              <a:spcAft>
                <a:spcPts val="1200"/>
              </a:spcAft>
              <a:buNone/>
            </a:pPr>
            <a:r>
              <a:rPr lang="en"/>
              <a:t>Taxi drivers are facing competition from rideshare services</a:t>
            </a:r>
            <a:endParaRPr/>
          </a:p>
        </p:txBody>
      </p:sp>
      <p:pic>
        <p:nvPicPr>
          <p:cNvPr id="183" name="Google Shape;183;p30"/>
          <p:cNvPicPr preferRelativeResize="0"/>
          <p:nvPr/>
        </p:nvPicPr>
        <p:blipFill>
          <a:blip r:embed="rId3">
            <a:alphaModFix/>
          </a:blip>
          <a:stretch>
            <a:fillRect/>
          </a:stretch>
        </p:blipFill>
        <p:spPr>
          <a:xfrm>
            <a:off x="3413176" y="1156425"/>
            <a:ext cx="5545099" cy="303248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Analyze Tip Amounts Between Rideshare and Taxi Over Time</a:t>
            </a:r>
            <a:endParaRPr/>
          </a:p>
        </p:txBody>
      </p:sp>
      <p:sp>
        <p:nvSpPr>
          <p:cNvPr id="189" name="Google Shape;189;p31"/>
          <p:cNvSpPr txBox="1"/>
          <p:nvPr>
            <p:ph idx="1" type="body"/>
          </p:nvPr>
        </p:nvSpPr>
        <p:spPr>
          <a:xfrm>
            <a:off x="311700" y="1109275"/>
            <a:ext cx="3086700" cy="38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523"/>
              <a:buNone/>
            </a:pPr>
            <a:r>
              <a:rPr lang="en" sz="955"/>
              <a:t>Average Tip for both services is higher during high seasons. </a:t>
            </a:r>
            <a:endParaRPr sz="955"/>
          </a:p>
          <a:p>
            <a:pPr indent="0" lvl="0" marL="0" rtl="0" algn="l">
              <a:lnSpc>
                <a:spcPct val="50000"/>
              </a:lnSpc>
              <a:spcBef>
                <a:spcPts val="1200"/>
              </a:spcBef>
              <a:spcAft>
                <a:spcPts val="0"/>
              </a:spcAft>
              <a:buSzPts val="523"/>
              <a:buNone/>
            </a:pPr>
            <a:r>
              <a:rPr lang="en" sz="955"/>
              <a:t>July: 4th of July, Lollapalooza</a:t>
            </a:r>
            <a:endParaRPr sz="955"/>
          </a:p>
          <a:p>
            <a:pPr indent="0" lvl="0" marL="0" rtl="0" algn="l">
              <a:lnSpc>
                <a:spcPct val="50000"/>
              </a:lnSpc>
              <a:spcBef>
                <a:spcPts val="1200"/>
              </a:spcBef>
              <a:spcAft>
                <a:spcPts val="0"/>
              </a:spcAft>
              <a:buSzPts val="523"/>
              <a:buNone/>
            </a:pPr>
            <a:r>
              <a:rPr lang="en" sz="955"/>
              <a:t>November: Thanksgiving Day Parade</a:t>
            </a:r>
            <a:endParaRPr sz="955"/>
          </a:p>
          <a:p>
            <a:pPr indent="0" lvl="0" marL="0" rtl="0" algn="l">
              <a:spcBef>
                <a:spcPts val="1200"/>
              </a:spcBef>
              <a:spcAft>
                <a:spcPts val="0"/>
              </a:spcAft>
              <a:buSzPts val="523"/>
              <a:buNone/>
            </a:pPr>
            <a:r>
              <a:rPr lang="en" sz="955"/>
              <a:t>The increase in the average tip amount for ride share services may be due to a number of factors: convenience, perception of service, or expectations that riders have for the level of service provided by rideshare drivers.</a:t>
            </a:r>
            <a:endParaRPr sz="955"/>
          </a:p>
          <a:p>
            <a:pPr indent="0" lvl="0" marL="0" rtl="0" algn="l">
              <a:spcBef>
                <a:spcPts val="1200"/>
              </a:spcBef>
              <a:spcAft>
                <a:spcPts val="0"/>
              </a:spcAft>
              <a:buSzPts val="523"/>
              <a:buNone/>
            </a:pPr>
            <a:r>
              <a:rPr lang="en" sz="955"/>
              <a:t>The increase in the average tip amount for taxi services may be due to a number of factors: rise in the cost of living, increasing competition, or desire to provide a more competitive service</a:t>
            </a:r>
            <a:endParaRPr sz="955"/>
          </a:p>
          <a:p>
            <a:pPr indent="0" lvl="0" marL="0" rtl="0" algn="l">
              <a:spcBef>
                <a:spcPts val="1200"/>
              </a:spcBef>
              <a:spcAft>
                <a:spcPts val="1200"/>
              </a:spcAft>
              <a:buSzPts val="523"/>
              <a:buNone/>
            </a:pPr>
            <a:r>
              <a:rPr lang="en" sz="955"/>
              <a:t>Taxi’s average could be higher because of a smaller population sample, regulations, operating costs, and demand</a:t>
            </a:r>
            <a:endParaRPr sz="955"/>
          </a:p>
        </p:txBody>
      </p:sp>
      <p:pic>
        <p:nvPicPr>
          <p:cNvPr id="190" name="Google Shape;190;p31"/>
          <p:cNvPicPr preferRelativeResize="0"/>
          <p:nvPr/>
        </p:nvPicPr>
        <p:blipFill>
          <a:blip r:embed="rId3">
            <a:alphaModFix/>
          </a:blip>
          <a:stretch>
            <a:fillRect/>
          </a:stretch>
        </p:blipFill>
        <p:spPr>
          <a:xfrm>
            <a:off x="3491025" y="1238400"/>
            <a:ext cx="5408174" cy="2946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66" name="Google Shape;66;p14"/>
          <p:cNvSpPr txBox="1"/>
          <p:nvPr>
            <p:ph idx="1" type="body"/>
          </p:nvPr>
        </p:nvSpPr>
        <p:spPr>
          <a:xfrm>
            <a:off x="311700" y="1152475"/>
            <a:ext cx="4260300" cy="3821100"/>
          </a:xfrm>
          <a:prstGeom prst="rect">
            <a:avLst/>
          </a:prstGeom>
        </p:spPr>
        <p:txBody>
          <a:bodyPr anchorCtr="0" anchor="t" bIns="91425" lIns="91425" spcFirstLastPara="1" rIns="91425" wrap="square" tIns="91425">
            <a:normAutofit fontScale="85000" lnSpcReduction="10000"/>
          </a:bodyPr>
          <a:lstStyle/>
          <a:p>
            <a:pPr indent="-304165" lvl="0" marL="457200" rtl="0" algn="l">
              <a:spcBef>
                <a:spcPts val="0"/>
              </a:spcBef>
              <a:spcAft>
                <a:spcPts val="0"/>
              </a:spcAft>
              <a:buSzPct val="100000"/>
              <a:buChar char="●"/>
            </a:pPr>
            <a:r>
              <a:rPr lang="en" sz="1400"/>
              <a:t>We run the Astros Taxi Company in Chicago, IL.</a:t>
            </a:r>
            <a:endParaRPr sz="1400"/>
          </a:p>
          <a:p>
            <a:pPr indent="-304165" lvl="0" marL="457200" rtl="0" algn="l">
              <a:spcBef>
                <a:spcPts val="0"/>
              </a:spcBef>
              <a:spcAft>
                <a:spcPts val="0"/>
              </a:spcAft>
              <a:buSzPct val="100000"/>
              <a:buChar char="●"/>
            </a:pPr>
            <a:r>
              <a:rPr lang="en" sz="1400"/>
              <a:t>Our business has been struggling with maintaining business due to the explosion in popularity of ride share apps across large cities, including Chicago.</a:t>
            </a:r>
            <a:endParaRPr sz="1400"/>
          </a:p>
          <a:p>
            <a:pPr indent="-304165" lvl="0" marL="457200" rtl="0" algn="l">
              <a:spcBef>
                <a:spcPts val="0"/>
              </a:spcBef>
              <a:spcAft>
                <a:spcPts val="0"/>
              </a:spcAft>
              <a:buSzPct val="100000"/>
              <a:buChar char="●"/>
            </a:pPr>
            <a:r>
              <a:rPr lang="en" sz="1400"/>
              <a:t>The City of Chicago tracks Taxi and Transportation Network Providers  (“ride share”) data. Each row in the datasets represents one individual trip, containing info like timestamp, trip miles, fair, tips, etc.</a:t>
            </a:r>
            <a:endParaRPr sz="1400"/>
          </a:p>
          <a:p>
            <a:pPr indent="-304165" lvl="0" marL="457200" rtl="0" algn="l">
              <a:spcBef>
                <a:spcPts val="0"/>
              </a:spcBef>
              <a:spcAft>
                <a:spcPts val="0"/>
              </a:spcAft>
              <a:buSzPct val="100000"/>
              <a:buChar char="●"/>
            </a:pPr>
            <a:r>
              <a:rPr lang="en" sz="1400"/>
              <a:t>The data is uploaded to the Chicago Data Portal, which is what was used for API call. </a:t>
            </a:r>
            <a:endParaRPr sz="1400"/>
          </a:p>
          <a:p>
            <a:pPr indent="-304165" lvl="0" marL="457200" rtl="0" algn="l">
              <a:spcBef>
                <a:spcPts val="0"/>
              </a:spcBef>
              <a:spcAft>
                <a:spcPts val="0"/>
              </a:spcAft>
              <a:buSzPct val="100000"/>
              <a:buChar char="●"/>
            </a:pPr>
            <a:r>
              <a:rPr lang="en" sz="1400"/>
              <a:t>Additionally, we pulled a “Chicago” data set from GeoDataSets to create a map of Chicago. GeoDataSets was downloaded into the conda environment and included as dependency in the code.</a:t>
            </a:r>
            <a:endParaRPr sz="1400"/>
          </a:p>
          <a:p>
            <a:pPr indent="-304165" lvl="0" marL="457200" rtl="0" algn="l">
              <a:spcBef>
                <a:spcPts val="0"/>
              </a:spcBef>
              <a:spcAft>
                <a:spcPts val="0"/>
              </a:spcAft>
              <a:buSzPct val="100000"/>
              <a:buChar char="●"/>
            </a:pPr>
            <a:r>
              <a:rPr lang="en" sz="1400"/>
              <a:t>We encountered an issue with calling the data and were able to resolve it by downloading the data as a CSV file and taking randomized samples.</a:t>
            </a:r>
            <a:endParaRPr sz="1400"/>
          </a:p>
          <a:p>
            <a:pPr indent="0" lvl="0" marL="0" rtl="0" algn="l">
              <a:spcBef>
                <a:spcPts val="1200"/>
              </a:spcBef>
              <a:spcAft>
                <a:spcPts val="1200"/>
              </a:spcAft>
              <a:buNone/>
            </a:pPr>
            <a:r>
              <a:t/>
            </a:r>
            <a:endParaRPr/>
          </a:p>
        </p:txBody>
      </p:sp>
      <p:pic>
        <p:nvPicPr>
          <p:cNvPr id="67" name="Google Shape;67;p14"/>
          <p:cNvPicPr preferRelativeResize="0"/>
          <p:nvPr/>
        </p:nvPicPr>
        <p:blipFill>
          <a:blip r:embed="rId3">
            <a:alphaModFix/>
          </a:blip>
          <a:stretch>
            <a:fillRect/>
          </a:stretch>
        </p:blipFill>
        <p:spPr>
          <a:xfrm>
            <a:off x="4873425" y="900813"/>
            <a:ext cx="3671717" cy="38209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Determining Correlation Between Average Fare and Average Tip - </a:t>
            </a:r>
            <a:endParaRPr/>
          </a:p>
          <a:p>
            <a:pPr indent="0" lvl="0" marL="0" rtl="0" algn="l">
              <a:spcBef>
                <a:spcPts val="0"/>
              </a:spcBef>
              <a:spcAft>
                <a:spcPts val="0"/>
              </a:spcAft>
              <a:buNone/>
            </a:pPr>
            <a:r>
              <a:rPr lang="en"/>
              <a:t>Does the tip amount increase with the increase in fare </a:t>
            </a:r>
            <a:r>
              <a:rPr lang="en"/>
              <a:t>amount?</a:t>
            </a:r>
            <a:r>
              <a:rPr lang="en"/>
              <a:t> </a:t>
            </a:r>
            <a:endParaRPr/>
          </a:p>
        </p:txBody>
      </p:sp>
      <p:sp>
        <p:nvSpPr>
          <p:cNvPr id="196" name="Google Shape;196;p32"/>
          <p:cNvSpPr txBox="1"/>
          <p:nvPr>
            <p:ph idx="1" type="body"/>
          </p:nvPr>
        </p:nvSpPr>
        <p:spPr>
          <a:xfrm>
            <a:off x="311700" y="14360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Visualize results using a scatter plot with line of best fit</a:t>
            </a:r>
            <a:endParaRPr/>
          </a:p>
        </p:txBody>
      </p:sp>
      <p:pic>
        <p:nvPicPr>
          <p:cNvPr id="197" name="Google Shape;197;p32"/>
          <p:cNvPicPr preferRelativeResize="0"/>
          <p:nvPr/>
        </p:nvPicPr>
        <p:blipFill>
          <a:blip r:embed="rId3">
            <a:alphaModFix/>
          </a:blip>
          <a:stretch>
            <a:fillRect/>
          </a:stretch>
        </p:blipFill>
        <p:spPr>
          <a:xfrm>
            <a:off x="148850" y="2260450"/>
            <a:ext cx="4373026" cy="2382400"/>
          </a:xfrm>
          <a:prstGeom prst="rect">
            <a:avLst/>
          </a:prstGeom>
          <a:noFill/>
          <a:ln>
            <a:noFill/>
          </a:ln>
        </p:spPr>
      </p:pic>
      <p:pic>
        <p:nvPicPr>
          <p:cNvPr id="198" name="Google Shape;198;p32"/>
          <p:cNvPicPr preferRelativeResize="0"/>
          <p:nvPr/>
        </p:nvPicPr>
        <p:blipFill>
          <a:blip r:embed="rId4">
            <a:alphaModFix/>
          </a:blip>
          <a:stretch>
            <a:fillRect/>
          </a:stretch>
        </p:blipFill>
        <p:spPr>
          <a:xfrm>
            <a:off x="4572000" y="2260450"/>
            <a:ext cx="4373026" cy="23823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04" name="Google Shape;204;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For Ride Share, the correlation coefficient is 0.843 (approximately), which indicates a strong positive correlation between the average fare and the average tip. The p-value is about 0.000575, which is less than 0.05, a common threshold for statistical significance. This suggests that the observed correlation is statistically significant, and it's very unlikely that it's due to chance. You would reject the null hypothesis of no correlation between the average fare and average tip for Ride Share.</a:t>
            </a:r>
            <a:endParaRPr/>
          </a:p>
          <a:p>
            <a:pPr indent="0" lvl="0" marL="0" rtl="0" algn="l">
              <a:spcBef>
                <a:spcPts val="1200"/>
              </a:spcBef>
              <a:spcAft>
                <a:spcPts val="0"/>
              </a:spcAft>
              <a:buNone/>
            </a:pPr>
            <a:r>
              <a:rPr lang="en"/>
              <a:t>For Taxi, the correlation coefficient is 0.703 (approximately), which indicates a moderate positive correlation between the average fare and the average tip. The p-value is about 0.01082, which is also less than 0.05, indicating that the observed correlation is statistically significant, and it's unlikely that it's due to chance. You would also reject the null hypothesis of no correlation between the average fare and average tip for Taxi.</a:t>
            </a:r>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210" name="Google Shape;21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Through our research, we’ve been able to find:</a:t>
            </a:r>
            <a:endParaRPr/>
          </a:p>
          <a:p>
            <a:pPr indent="-317500" lvl="1" marL="914400" rtl="0" algn="l">
              <a:spcBef>
                <a:spcPts val="0"/>
              </a:spcBef>
              <a:spcAft>
                <a:spcPts val="0"/>
              </a:spcAft>
              <a:buSzPts val="1400"/>
              <a:buChar char="○"/>
            </a:pPr>
            <a:r>
              <a:rPr lang="en"/>
              <a:t>Demand by month: Routine fleet maintenance can be scheduled for Jan and Feb as those are the days with the lowest demand. There is no </a:t>
            </a:r>
            <a:r>
              <a:rPr lang="en"/>
              <a:t>specific time of the year where a ride share drive or taxi driver can earn more. </a:t>
            </a:r>
            <a:endParaRPr/>
          </a:p>
          <a:p>
            <a:pPr indent="-317500" lvl="1" marL="914400" rtl="0" algn="l">
              <a:spcBef>
                <a:spcPts val="0"/>
              </a:spcBef>
              <a:spcAft>
                <a:spcPts val="0"/>
              </a:spcAft>
              <a:buSzPts val="1400"/>
              <a:buChar char="○"/>
            </a:pPr>
            <a:r>
              <a:rPr lang="en"/>
              <a:t>Most popular payment methods: It was </a:t>
            </a:r>
            <a:r>
              <a:rPr lang="en"/>
              <a:t>surprising</a:t>
            </a:r>
            <a:r>
              <a:rPr lang="en"/>
              <a:t> to see cash was still a popular form of payment, therefore taxi services should keep accepting cash to not alienate customers that pay with cash.</a:t>
            </a:r>
            <a:endParaRPr/>
          </a:p>
          <a:p>
            <a:pPr indent="-317500" lvl="1" marL="914400" rtl="0" algn="l">
              <a:spcBef>
                <a:spcPts val="0"/>
              </a:spcBef>
              <a:spcAft>
                <a:spcPts val="0"/>
              </a:spcAft>
              <a:buSzPts val="1400"/>
              <a:buChar char="○"/>
            </a:pPr>
            <a:r>
              <a:rPr lang="en"/>
              <a:t>The Heat map shows us what areas of Chicago have the highest demand and therefore, where we should focus our drivers.</a:t>
            </a:r>
            <a:endParaRPr/>
          </a:p>
          <a:p>
            <a:pPr indent="-317500" lvl="1" marL="914400" rtl="0" algn="l">
              <a:spcBef>
                <a:spcPts val="0"/>
              </a:spcBef>
              <a:spcAft>
                <a:spcPts val="0"/>
              </a:spcAft>
              <a:buSzPts val="1400"/>
              <a:buChar char="○"/>
            </a:pPr>
            <a:r>
              <a:rPr lang="en"/>
              <a:t>Average fare amount per month per service showed a gradual increase in fare amount for both services, with a larger annual increase for ride share services.</a:t>
            </a:r>
            <a:endParaRPr/>
          </a:p>
          <a:p>
            <a:pPr indent="-317500" lvl="1" marL="914400" rtl="0" algn="l">
              <a:spcBef>
                <a:spcPts val="0"/>
              </a:spcBef>
              <a:spcAft>
                <a:spcPts val="0"/>
              </a:spcAft>
              <a:buSzPts val="1400"/>
              <a:buChar char="○"/>
            </a:pPr>
            <a:r>
              <a:rPr lang="en"/>
              <a:t>Average tip amount per month per service showed a gradual increase in tip amount for both services, with a large dip in tips near end of year for taxi services.</a:t>
            </a:r>
            <a:endParaRPr/>
          </a:p>
          <a:p>
            <a:pPr indent="-317500" lvl="1" marL="914400" rtl="0" algn="l">
              <a:spcBef>
                <a:spcPts val="0"/>
              </a:spcBef>
              <a:spcAft>
                <a:spcPts val="0"/>
              </a:spcAft>
              <a:buSzPts val="1400"/>
              <a:buChar char="○"/>
            </a:pPr>
            <a:r>
              <a:rPr lang="en"/>
              <a:t>There is likely </a:t>
            </a:r>
            <a:r>
              <a:rPr lang="en"/>
              <a:t>statistical</a:t>
            </a:r>
            <a:r>
              <a:rPr lang="en"/>
              <a:t> significance between fare price and tip with a strong positive correlation.</a:t>
            </a:r>
            <a:endParaRPr/>
          </a:p>
          <a:p>
            <a:pPr indent="-317500" lvl="1" marL="914400" rtl="0" algn="l">
              <a:spcBef>
                <a:spcPts val="0"/>
              </a:spcBef>
              <a:spcAft>
                <a:spcPts val="0"/>
              </a:spcAft>
              <a:buSzPts val="1400"/>
              <a:buChar char="○"/>
            </a:pPr>
            <a:r>
              <a:rPr lang="en"/>
              <a:t>Extensive info to compare </a:t>
            </a:r>
            <a:r>
              <a:rPr lang="en"/>
              <a:t>rideshare</a:t>
            </a:r>
            <a:r>
              <a:rPr lang="en"/>
              <a:t> apps versus taxi services to further modify our business model.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Taxi vs Ride Demand - What should you drive?  </a:t>
            </a:r>
            <a:endParaRPr/>
          </a:p>
        </p:txBody>
      </p:sp>
      <p:sp>
        <p:nvSpPr>
          <p:cNvPr id="73" name="Google Shape;73;p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a:t>Using Bar-chart to compare the which is more popular method of transportation. </a:t>
            </a:r>
            <a:endParaRPr/>
          </a:p>
          <a:p>
            <a:pPr indent="-317500" lvl="0" marL="457200" rtl="0" algn="l">
              <a:spcBef>
                <a:spcPts val="0"/>
              </a:spcBef>
              <a:spcAft>
                <a:spcPts val="0"/>
              </a:spcAft>
              <a:buSzPts val="1400"/>
              <a:buChar char="●"/>
            </a:pPr>
            <a:r>
              <a:rPr lang="en"/>
              <a:t>Based on the bar chart we can see that ride shares are way more popular compared to taxi in chicago throughout the year. </a:t>
            </a:r>
            <a:endParaRPr/>
          </a:p>
          <a:p>
            <a:pPr indent="-317500" lvl="0" marL="457200" rtl="0" algn="l">
              <a:spcBef>
                <a:spcPts val="0"/>
              </a:spcBef>
              <a:spcAft>
                <a:spcPts val="0"/>
              </a:spcAft>
              <a:buSzPts val="1400"/>
              <a:buChar char="●"/>
            </a:pPr>
            <a:r>
              <a:rPr lang="en"/>
              <a:t>Other than first 2 months of the years. Total rides driven per month were consistent. There is a small spike in october for ride share.  </a:t>
            </a:r>
            <a:endParaRPr/>
          </a:p>
          <a:p>
            <a:pPr indent="-317500" lvl="0" marL="457200" rtl="0" algn="l">
              <a:spcBef>
                <a:spcPts val="0"/>
              </a:spcBef>
              <a:spcAft>
                <a:spcPts val="0"/>
              </a:spcAft>
              <a:buSzPts val="1400"/>
              <a:buChar char="●"/>
            </a:pPr>
            <a:r>
              <a:rPr lang="en"/>
              <a:t>The demand for it significantly higher for ride shares such as Uber or Lyft</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74" name="Google Shape;74;p15"/>
          <p:cNvPicPr preferRelativeResize="0"/>
          <p:nvPr/>
        </p:nvPicPr>
        <p:blipFill>
          <a:blip r:embed="rId3">
            <a:alphaModFix/>
          </a:blip>
          <a:stretch>
            <a:fillRect/>
          </a:stretch>
        </p:blipFill>
        <p:spPr>
          <a:xfrm>
            <a:off x="4890250" y="1543450"/>
            <a:ext cx="3942049" cy="2813100"/>
          </a:xfrm>
          <a:prstGeom prst="rect">
            <a:avLst/>
          </a:prstGeom>
          <a:noFill/>
          <a:ln>
            <a:noFill/>
          </a:ln>
        </p:spPr>
      </p:pic>
      <p:sp>
        <p:nvSpPr>
          <p:cNvPr id="75" name="Google Shape;75;p1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Bar chart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Taxi company </a:t>
            </a:r>
            <a:r>
              <a:rPr lang="en"/>
              <a:t>popularity - Which company you should drive for?</a:t>
            </a:r>
            <a:endParaRPr/>
          </a:p>
        </p:txBody>
      </p:sp>
      <p:sp>
        <p:nvSpPr>
          <p:cNvPr id="81" name="Google Shape;81;p1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Using pie-chart to figure which taxi services is more popular .</a:t>
            </a:r>
            <a:endParaRPr/>
          </a:p>
          <a:p>
            <a:pPr indent="-317500" lvl="0" marL="457200" rtl="0" algn="l">
              <a:spcBef>
                <a:spcPts val="0"/>
              </a:spcBef>
              <a:spcAft>
                <a:spcPts val="0"/>
              </a:spcAft>
              <a:buSzPts val="1400"/>
              <a:buChar char="●"/>
            </a:pPr>
            <a:r>
              <a:rPr lang="en"/>
              <a:t>Based on our analysis Taxi Affiliation services and flash cab are the most popular company. Followed by Sun taxi and city services.</a:t>
            </a:r>
            <a:endParaRPr/>
          </a:p>
          <a:p>
            <a:pPr indent="-317500" lvl="0" marL="457200" rtl="0" algn="l">
              <a:spcBef>
                <a:spcPts val="0"/>
              </a:spcBef>
              <a:spcAft>
                <a:spcPts val="0"/>
              </a:spcAft>
              <a:buSzPts val="1400"/>
              <a:buChar char="●"/>
            </a:pPr>
            <a:r>
              <a:rPr lang="en"/>
              <a:t>3 taxi company make up more than 50% of market share in chicago.</a:t>
            </a:r>
            <a:endParaRPr/>
          </a:p>
          <a:p>
            <a:pPr indent="-317500" lvl="0" marL="457200" rtl="0" algn="l">
              <a:spcBef>
                <a:spcPts val="0"/>
              </a:spcBef>
              <a:spcAft>
                <a:spcPts val="0"/>
              </a:spcAft>
              <a:buSzPts val="1400"/>
              <a:buChar char="●"/>
            </a:pPr>
            <a:r>
              <a:rPr lang="en"/>
              <a:t>So if you want to drive a taxi in </a:t>
            </a:r>
            <a:r>
              <a:rPr lang="en"/>
              <a:t>chicago. It will be a good choice to ride for TAS, Flash cab and Sun taxi.</a:t>
            </a:r>
            <a:endParaRPr/>
          </a:p>
        </p:txBody>
      </p:sp>
      <p:sp>
        <p:nvSpPr>
          <p:cNvPr id="82" name="Google Shape;82;p1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3" name="Google Shape;83;p16"/>
          <p:cNvPicPr preferRelativeResize="0"/>
          <p:nvPr/>
        </p:nvPicPr>
        <p:blipFill>
          <a:blip r:embed="rId3">
            <a:alphaModFix/>
          </a:blip>
          <a:stretch>
            <a:fillRect/>
          </a:stretch>
        </p:blipFill>
        <p:spPr>
          <a:xfrm>
            <a:off x="4311600" y="1095350"/>
            <a:ext cx="4666773" cy="3079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Taxi Payment- What payment method should you </a:t>
            </a:r>
            <a:r>
              <a:rPr lang="en"/>
              <a:t>accept?</a:t>
            </a:r>
            <a:endParaRPr/>
          </a:p>
        </p:txBody>
      </p:sp>
      <p:sp>
        <p:nvSpPr>
          <p:cNvPr id="89" name="Google Shape;89;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Using pie chart to show most used payment method for taxi. </a:t>
            </a:r>
            <a:endParaRPr/>
          </a:p>
          <a:p>
            <a:pPr indent="-317500" lvl="0" marL="457200" rtl="0" algn="l">
              <a:spcBef>
                <a:spcPts val="0"/>
              </a:spcBef>
              <a:spcAft>
                <a:spcPts val="0"/>
              </a:spcAft>
              <a:buSzPts val="1400"/>
              <a:buChar char="●"/>
            </a:pPr>
            <a:r>
              <a:rPr lang="en"/>
              <a:t>Most people use their credit card as their payment method. </a:t>
            </a:r>
            <a:endParaRPr/>
          </a:p>
          <a:p>
            <a:pPr indent="-317500" lvl="0" marL="457200" rtl="0" algn="l">
              <a:spcBef>
                <a:spcPts val="0"/>
              </a:spcBef>
              <a:spcAft>
                <a:spcPts val="0"/>
              </a:spcAft>
              <a:buSzPts val="1400"/>
              <a:buChar char="●"/>
            </a:pPr>
            <a:r>
              <a:rPr lang="en"/>
              <a:t>To appeal to majority of the population it is </a:t>
            </a:r>
            <a:r>
              <a:rPr lang="en"/>
              <a:t>crucial</a:t>
            </a:r>
            <a:r>
              <a:rPr lang="en"/>
              <a:t> that a taxi driver accept credit-card and cash as the form of payment method. </a:t>
            </a:r>
            <a:endParaRPr/>
          </a:p>
        </p:txBody>
      </p:sp>
      <p:sp>
        <p:nvSpPr>
          <p:cNvPr id="90" name="Google Shape;90;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1" name="Google Shape;91;p17"/>
          <p:cNvPicPr preferRelativeResize="0"/>
          <p:nvPr/>
        </p:nvPicPr>
        <p:blipFill>
          <a:blip r:embed="rId3">
            <a:alphaModFix/>
          </a:blip>
          <a:stretch>
            <a:fillRect/>
          </a:stretch>
        </p:blipFill>
        <p:spPr>
          <a:xfrm>
            <a:off x="4567800" y="941339"/>
            <a:ext cx="3999899" cy="33776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Pick Up Trends across Community Areas - Where should you drive?</a:t>
            </a:r>
            <a:endParaRPr/>
          </a:p>
        </p:txBody>
      </p:sp>
      <p:sp>
        <p:nvSpPr>
          <p:cNvPr id="97" name="Google Shape;97;p18"/>
          <p:cNvSpPr txBox="1"/>
          <p:nvPr>
            <p:ph idx="1" type="body"/>
          </p:nvPr>
        </p:nvSpPr>
        <p:spPr>
          <a:xfrm>
            <a:off x="311700" y="1152475"/>
            <a:ext cx="4260300" cy="3858600"/>
          </a:xfrm>
          <a:prstGeom prst="rect">
            <a:avLst/>
          </a:prstGeom>
        </p:spPr>
        <p:txBody>
          <a:bodyPr anchorCtr="0" anchor="t" bIns="91425" lIns="91425" spcFirstLastPara="1" rIns="91425" wrap="square" tIns="91425">
            <a:normAutofit fontScale="85000"/>
          </a:bodyPr>
          <a:lstStyle/>
          <a:p>
            <a:pPr indent="-320357" lvl="0" marL="457200" rtl="0" algn="l">
              <a:spcBef>
                <a:spcPts val="0"/>
              </a:spcBef>
              <a:spcAft>
                <a:spcPts val="0"/>
              </a:spcAft>
              <a:buSzPct val="100000"/>
              <a:buChar char="●"/>
            </a:pPr>
            <a:r>
              <a:rPr lang="en" sz="1700"/>
              <a:t>The city of Chicago is split into Community Areas for governance purposes. </a:t>
            </a:r>
            <a:endParaRPr sz="1700"/>
          </a:p>
          <a:p>
            <a:pPr indent="-320357" lvl="0" marL="457200" rtl="0" algn="l">
              <a:spcBef>
                <a:spcPts val="0"/>
              </a:spcBef>
              <a:spcAft>
                <a:spcPts val="0"/>
              </a:spcAft>
              <a:buSzPct val="100000"/>
              <a:buChar char="●"/>
            </a:pPr>
            <a:r>
              <a:rPr lang="en" sz="1700"/>
              <a:t>The data for both Ride Shares and Taxis listed the Community Area in which the customer was picked up.</a:t>
            </a:r>
            <a:endParaRPr sz="1700"/>
          </a:p>
          <a:p>
            <a:pPr indent="-320357" lvl="0" marL="457200" rtl="0" algn="l">
              <a:spcBef>
                <a:spcPts val="0"/>
              </a:spcBef>
              <a:spcAft>
                <a:spcPts val="0"/>
              </a:spcAft>
              <a:buSzPct val="100000"/>
              <a:buChar char="●"/>
            </a:pPr>
            <a:r>
              <a:rPr lang="en" sz="1700"/>
              <a:t>We assumed that areas with higher population would result in a higher amount of rides as there would be more customers to order rides.</a:t>
            </a:r>
            <a:endParaRPr sz="1700"/>
          </a:p>
          <a:p>
            <a:pPr indent="-320357" lvl="0" marL="457200" rtl="0" algn="l">
              <a:spcBef>
                <a:spcPts val="0"/>
              </a:spcBef>
              <a:spcAft>
                <a:spcPts val="0"/>
              </a:spcAft>
              <a:buSzPct val="100000"/>
              <a:buChar char="●"/>
            </a:pPr>
            <a:r>
              <a:rPr lang="en" sz="1700"/>
              <a:t>We want to use this info to know where we should allocate our drivers. The time between ordering a ride and being picked up should be short. Therefore we have to make sure we put drivers in areas where there is more activity so they can quickly get to the rider.</a:t>
            </a:r>
            <a:endParaRPr sz="1700"/>
          </a:p>
        </p:txBody>
      </p:sp>
      <p:pic>
        <p:nvPicPr>
          <p:cNvPr id="98" name="Google Shape;98;p18"/>
          <p:cNvPicPr preferRelativeResize="0"/>
          <p:nvPr/>
        </p:nvPicPr>
        <p:blipFill>
          <a:blip r:embed="rId3">
            <a:alphaModFix/>
          </a:blip>
          <a:stretch>
            <a:fillRect/>
          </a:stretch>
        </p:blipFill>
        <p:spPr>
          <a:xfrm>
            <a:off x="5485800" y="1285675"/>
            <a:ext cx="3210701" cy="38030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Population Heat Map - </a:t>
            </a:r>
            <a:r>
              <a:rPr lang="en"/>
              <a:t>Where should you drive?</a:t>
            </a:r>
            <a:endParaRPr/>
          </a:p>
        </p:txBody>
      </p:sp>
      <p:sp>
        <p:nvSpPr>
          <p:cNvPr id="104" name="Google Shape;104;p19"/>
          <p:cNvSpPr txBox="1"/>
          <p:nvPr>
            <p:ph idx="1" type="body"/>
          </p:nvPr>
        </p:nvSpPr>
        <p:spPr>
          <a:xfrm>
            <a:off x="311700" y="1152475"/>
            <a:ext cx="3763500" cy="34164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SzPts val="1600"/>
              <a:buChar char="●"/>
            </a:pPr>
            <a:r>
              <a:rPr lang="en" sz="1600"/>
              <a:t>The Heat Map on the right shows population concentration per Community Area.</a:t>
            </a:r>
            <a:endParaRPr sz="1600"/>
          </a:p>
          <a:p>
            <a:pPr indent="-330200" lvl="0" marL="457200" rtl="0" algn="l">
              <a:spcBef>
                <a:spcPts val="0"/>
              </a:spcBef>
              <a:spcAft>
                <a:spcPts val="0"/>
              </a:spcAft>
              <a:buSzPts val="1600"/>
              <a:buChar char="●"/>
            </a:pPr>
            <a:r>
              <a:rPr lang="en" sz="1600"/>
              <a:t>The dark region on the left is the Austin community area which is the most populous in Chicago.</a:t>
            </a:r>
            <a:endParaRPr sz="1600"/>
          </a:p>
          <a:p>
            <a:pPr indent="-330200" lvl="0" marL="457200" rtl="0" algn="l">
              <a:spcBef>
                <a:spcPts val="0"/>
              </a:spcBef>
              <a:spcAft>
                <a:spcPts val="0"/>
              </a:spcAft>
              <a:buSzPts val="1600"/>
              <a:buChar char="●"/>
            </a:pPr>
            <a:r>
              <a:rPr lang="en" sz="1600"/>
              <a:t>The dark region on the right is Near North Shore, where downtown Chicago is located</a:t>
            </a:r>
            <a:endParaRPr sz="1600"/>
          </a:p>
          <a:p>
            <a:pPr indent="-330200" lvl="0" marL="457200" rtl="0" algn="l">
              <a:spcBef>
                <a:spcPts val="0"/>
              </a:spcBef>
              <a:spcAft>
                <a:spcPts val="0"/>
              </a:spcAft>
              <a:buSzPts val="1600"/>
              <a:buChar char="●"/>
            </a:pPr>
            <a:r>
              <a:rPr lang="en" sz="1600"/>
              <a:t>Based on our assumption, both Austin and Near North Shore should have the highest number of rides</a:t>
            </a:r>
            <a:endParaRPr sz="1600"/>
          </a:p>
        </p:txBody>
      </p:sp>
      <p:pic>
        <p:nvPicPr>
          <p:cNvPr id="105" name="Google Shape;105;p19"/>
          <p:cNvPicPr preferRelativeResize="0"/>
          <p:nvPr/>
        </p:nvPicPr>
        <p:blipFill>
          <a:blip r:embed="rId3">
            <a:alphaModFix/>
          </a:blip>
          <a:stretch>
            <a:fillRect/>
          </a:stretch>
        </p:blipFill>
        <p:spPr>
          <a:xfrm>
            <a:off x="4318351" y="1286975"/>
            <a:ext cx="4237926" cy="3147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number of Rides to Population - Does population affect the demand for rides?</a:t>
            </a:r>
            <a:endParaRPr/>
          </a:p>
          <a:p>
            <a:pPr indent="0" lvl="0" marL="0" rtl="0" algn="l">
              <a:spcBef>
                <a:spcPts val="0"/>
              </a:spcBef>
              <a:spcAft>
                <a:spcPts val="0"/>
              </a:spcAft>
              <a:buNone/>
            </a:pPr>
            <a:r>
              <a:t/>
            </a:r>
            <a:endParaRPr/>
          </a:p>
        </p:txBody>
      </p:sp>
      <p:sp>
        <p:nvSpPr>
          <p:cNvPr id="111" name="Google Shape;111;p20"/>
          <p:cNvSpPr txBox="1"/>
          <p:nvPr>
            <p:ph idx="1" type="body"/>
          </p:nvPr>
        </p:nvSpPr>
        <p:spPr>
          <a:xfrm>
            <a:off x="311700" y="1538450"/>
            <a:ext cx="339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Scatter plot on the right shows the number of rides in relation to the populations in the community areas</a:t>
            </a:r>
            <a:endParaRPr/>
          </a:p>
          <a:p>
            <a:pPr indent="-342900" lvl="0" marL="457200" rtl="0" algn="l">
              <a:spcBef>
                <a:spcPts val="0"/>
              </a:spcBef>
              <a:spcAft>
                <a:spcPts val="0"/>
              </a:spcAft>
              <a:buSzPts val="1800"/>
              <a:buChar char="●"/>
            </a:pPr>
            <a:r>
              <a:rPr lang="en"/>
              <a:t>Analysis resulted in a </a:t>
            </a:r>
            <a:r>
              <a:rPr lang="en"/>
              <a:t>P-value of 2.0096e-05, meaning there is a strong </a:t>
            </a:r>
            <a:r>
              <a:rPr lang="en"/>
              <a:t>correlation</a:t>
            </a:r>
            <a:r>
              <a:rPr lang="en"/>
              <a:t> between the two variables</a:t>
            </a:r>
            <a:endParaRPr/>
          </a:p>
        </p:txBody>
      </p:sp>
      <p:pic>
        <p:nvPicPr>
          <p:cNvPr id="112" name="Google Shape;112;p20"/>
          <p:cNvPicPr preferRelativeResize="0"/>
          <p:nvPr/>
        </p:nvPicPr>
        <p:blipFill>
          <a:blip r:embed="rId3">
            <a:alphaModFix/>
          </a:blip>
          <a:stretch>
            <a:fillRect/>
          </a:stretch>
        </p:blipFill>
        <p:spPr>
          <a:xfrm>
            <a:off x="4082677" y="1152475"/>
            <a:ext cx="4875796" cy="3416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Almost identical usage across Community Areas</a:t>
            </a:r>
            <a:endParaRPr/>
          </a:p>
        </p:txBody>
      </p:sp>
      <p:pic>
        <p:nvPicPr>
          <p:cNvPr id="118" name="Google Shape;118;p21"/>
          <p:cNvPicPr preferRelativeResize="0"/>
          <p:nvPr/>
        </p:nvPicPr>
        <p:blipFill>
          <a:blip r:embed="rId3">
            <a:alphaModFix/>
          </a:blip>
          <a:stretch>
            <a:fillRect/>
          </a:stretch>
        </p:blipFill>
        <p:spPr>
          <a:xfrm>
            <a:off x="152400" y="1170125"/>
            <a:ext cx="4419599" cy="3353181"/>
          </a:xfrm>
          <a:prstGeom prst="rect">
            <a:avLst/>
          </a:prstGeom>
          <a:noFill/>
          <a:ln>
            <a:noFill/>
          </a:ln>
        </p:spPr>
      </p:pic>
      <p:pic>
        <p:nvPicPr>
          <p:cNvPr id="119" name="Google Shape;119;p21"/>
          <p:cNvPicPr preferRelativeResize="0"/>
          <p:nvPr/>
        </p:nvPicPr>
        <p:blipFill>
          <a:blip r:embed="rId4">
            <a:alphaModFix/>
          </a:blip>
          <a:stretch>
            <a:fillRect/>
          </a:stretch>
        </p:blipFill>
        <p:spPr>
          <a:xfrm>
            <a:off x="4646328" y="1170125"/>
            <a:ext cx="4353572" cy="33531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